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6914" autoAdjust="0"/>
  </p:normalViewPr>
  <p:slideViewPr>
    <p:cSldViewPr>
      <p:cViewPr varScale="1">
        <p:scale>
          <a:sx n="113" d="100"/>
          <a:sy n="113" d="100"/>
        </p:scale>
        <p:origin x="-158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D3310A8-5A9D-4EE2-8D7C-957C0F908307}" type="datetimeFigureOut">
              <a:rPr lang="it-IT" smtClean="0"/>
              <a:t>03/07/2014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0613E3D-D797-4EFF-A6EA-28DBEBC4C0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971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6BFD5-85E5-4724-B1D6-5B34712B070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665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0DC5-53DD-4352-B53F-8110D7CBEDA1}" type="datetimeFigureOut">
              <a:rPr lang="it-IT" smtClean="0"/>
              <a:t>03/07/2014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E092-CF6A-42C5-A57C-BADD4EC238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3565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0DC5-53DD-4352-B53F-8110D7CBEDA1}" type="datetimeFigureOut">
              <a:rPr lang="it-IT" smtClean="0"/>
              <a:t>03/07/2014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E092-CF6A-42C5-A57C-BADD4EC238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70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0DC5-53DD-4352-B53F-8110D7CBEDA1}" type="datetimeFigureOut">
              <a:rPr lang="it-IT" smtClean="0"/>
              <a:t>03/07/2014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E092-CF6A-42C5-A57C-BADD4EC238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78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0DC5-53DD-4352-B53F-8110D7CBEDA1}" type="datetimeFigureOut">
              <a:rPr lang="it-IT" smtClean="0"/>
              <a:t>03/07/2014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E092-CF6A-42C5-A57C-BADD4EC238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12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0DC5-53DD-4352-B53F-8110D7CBEDA1}" type="datetimeFigureOut">
              <a:rPr lang="it-IT" smtClean="0"/>
              <a:t>03/07/2014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E092-CF6A-42C5-A57C-BADD4EC238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863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0DC5-53DD-4352-B53F-8110D7CBEDA1}" type="datetimeFigureOut">
              <a:rPr lang="it-IT" smtClean="0"/>
              <a:t>03/07/2014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E092-CF6A-42C5-A57C-BADD4EC238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588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0DC5-53DD-4352-B53F-8110D7CBEDA1}" type="datetimeFigureOut">
              <a:rPr lang="it-IT" smtClean="0"/>
              <a:t>03/07/2014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E092-CF6A-42C5-A57C-BADD4EC238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667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0DC5-53DD-4352-B53F-8110D7CBEDA1}" type="datetimeFigureOut">
              <a:rPr lang="it-IT" smtClean="0"/>
              <a:t>03/07/2014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E092-CF6A-42C5-A57C-BADD4EC238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749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0DC5-53DD-4352-B53F-8110D7CBEDA1}" type="datetimeFigureOut">
              <a:rPr lang="it-IT" smtClean="0"/>
              <a:t>03/07/2014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E092-CF6A-42C5-A57C-BADD4EC238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4730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0DC5-53DD-4352-B53F-8110D7CBEDA1}" type="datetimeFigureOut">
              <a:rPr lang="it-IT" smtClean="0"/>
              <a:t>03/07/2014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E092-CF6A-42C5-A57C-BADD4EC238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208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0DC5-53DD-4352-B53F-8110D7CBEDA1}" type="datetimeFigureOut">
              <a:rPr lang="it-IT" smtClean="0"/>
              <a:t>03/07/2014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E092-CF6A-42C5-A57C-BADD4EC238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573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24000">
              <a:schemeClr val="bg2">
                <a:lumMod val="90000"/>
                <a:alpha val="0"/>
              </a:schemeClr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30DC5-53DD-4352-B53F-8110D7CBEDA1}" type="datetimeFigureOut">
              <a:rPr lang="it-IT" smtClean="0"/>
              <a:t>03/07/2014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8E092-CF6A-42C5-A57C-BADD4EC238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309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ugliaexperience.eu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m.maggiore@viaggiareinpuglia.it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idx="1"/>
          </p:nvPr>
        </p:nvSpPr>
        <p:spPr/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922701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olo 1"/>
          <p:cNvSpPr txBox="1">
            <a:spLocks/>
          </p:cNvSpPr>
          <p:nvPr/>
        </p:nvSpPr>
        <p:spPr>
          <a:xfrm>
            <a:off x="762224" y="2564904"/>
            <a:ext cx="8058248" cy="3312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 smtClean="0"/>
              <a:t>TOURIST PROFILE &amp; PREFERENCES</a:t>
            </a:r>
            <a:endParaRPr lang="it-IT" sz="3700" dirty="0" smtClean="0"/>
          </a:p>
          <a:p>
            <a:pPr algn="ctr"/>
            <a:r>
              <a:rPr lang="it-IT" sz="3700" dirty="0" smtClean="0"/>
              <a:t>IAT – </a:t>
            </a:r>
            <a:r>
              <a:rPr lang="it-IT" sz="3700" dirty="0" err="1" smtClean="0"/>
              <a:t>Summer</a:t>
            </a:r>
            <a:r>
              <a:rPr lang="it-IT" sz="3700" dirty="0" smtClean="0"/>
              <a:t> 2014 </a:t>
            </a:r>
          </a:p>
          <a:p>
            <a:pPr algn="ctr"/>
            <a:endParaRPr lang="it-IT" sz="3700" dirty="0" smtClean="0"/>
          </a:p>
          <a:p>
            <a:pPr algn="ctr"/>
            <a:r>
              <a:rPr lang="it-IT" sz="3000" i="1" dirty="0" smtClean="0"/>
              <a:t>Il profilo del turista italiano e straniero in Puglia nel 2014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35569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744" y="260648"/>
            <a:ext cx="7632848" cy="360040"/>
          </a:xfrm>
        </p:spPr>
        <p:txBody>
          <a:bodyPr>
            <a:normAutofit fontScale="90000"/>
          </a:bodyPr>
          <a:lstStyle/>
          <a:p>
            <a:r>
              <a:rPr lang="it-IT" u="sng" dirty="0" smtClean="0"/>
              <a:t>OBIETTIVI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95536" y="692697"/>
            <a:ext cx="8495704" cy="176429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 sz="1600" dirty="0" smtClean="0"/>
              <a:t>Con l’indagine multiscopo promossa dall’Agenzia regionale del Turismo Pugliapromozione in collaborazione con gli Uffici di Informazione e Accoglienza Turistica (IAT) della regione si intendono misurare i principali aggregati della domanda turistica di italiani e stranieri in Puglia durante l’estate 2014 evidenziandone:</a:t>
            </a:r>
          </a:p>
          <a:p>
            <a:pPr marL="342900" indent="-342900" algn="just">
              <a:buAutoNum type="arabicParenR"/>
            </a:pPr>
            <a:r>
              <a:rPr lang="it-IT" sz="1600" dirty="0" smtClean="0"/>
              <a:t>aspetti demografici</a:t>
            </a:r>
          </a:p>
          <a:p>
            <a:pPr marL="342900" indent="-342900" algn="just">
              <a:buAutoNum type="arabicParenR"/>
            </a:pPr>
            <a:r>
              <a:rPr lang="it-IT" sz="1600" dirty="0"/>
              <a:t>t</a:t>
            </a:r>
            <a:r>
              <a:rPr lang="it-IT" sz="1600" dirty="0" smtClean="0"/>
              <a:t>endenze di consumo turistico</a:t>
            </a:r>
          </a:p>
          <a:p>
            <a:pPr marL="342900" indent="-342900" algn="just">
              <a:buAutoNum type="arabicParenR"/>
            </a:pPr>
            <a:r>
              <a:rPr lang="it-IT" sz="1600" dirty="0" err="1" smtClean="0"/>
              <a:t>Customer</a:t>
            </a:r>
            <a:r>
              <a:rPr lang="it-IT" sz="1600" dirty="0" smtClean="0"/>
              <a:t> </a:t>
            </a:r>
            <a:r>
              <a:rPr lang="it-IT" sz="1600" dirty="0" err="1" smtClean="0"/>
              <a:t>Satisfaction</a:t>
            </a:r>
            <a:r>
              <a:rPr lang="it-IT" sz="1600" dirty="0" smtClean="0"/>
              <a:t> </a:t>
            </a:r>
          </a:p>
          <a:p>
            <a:pPr marL="342900" indent="-342900" algn="just">
              <a:buAutoNum type="arabicParenR"/>
            </a:pPr>
            <a:r>
              <a:rPr lang="it-IT" sz="1600" dirty="0" err="1" smtClean="0"/>
              <a:t>Awareness</a:t>
            </a:r>
            <a:r>
              <a:rPr lang="it-IT" sz="1600" dirty="0" smtClean="0"/>
              <a:t> e immagine delle campagne di comunicazione realizzate dall’Agenzia nell’ultimo biennio. </a:t>
            </a:r>
          </a:p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81744" y="2204864"/>
            <a:ext cx="7632848" cy="3600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u="sng" dirty="0" smtClean="0"/>
              <a:t>GOAL</a:t>
            </a:r>
            <a:endParaRPr lang="it-IT" u="sng" dirty="0"/>
          </a:p>
        </p:txBody>
      </p:sp>
      <p:sp>
        <p:nvSpPr>
          <p:cNvPr id="7" name="Segnaposto testo 3"/>
          <p:cNvSpPr txBox="1">
            <a:spLocks/>
          </p:cNvSpPr>
          <p:nvPr/>
        </p:nvSpPr>
        <p:spPr>
          <a:xfrm>
            <a:off x="321379" y="2627586"/>
            <a:ext cx="8424936" cy="26016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 smtClean="0"/>
              <a:t>Rete IAT Puglia </a:t>
            </a:r>
            <a:r>
              <a:rPr lang="it-IT" sz="1500" dirty="0" smtClean="0"/>
              <a:t>= 80 (Bari 20, Brindisi 12, BAT 6, Taranto 10, Lecce 23, Foggia 9)</a:t>
            </a:r>
          </a:p>
          <a:p>
            <a:r>
              <a:rPr lang="it-IT" sz="1500" b="1" dirty="0" smtClean="0"/>
              <a:t>Somministrazione minima di interviste </a:t>
            </a:r>
            <a:r>
              <a:rPr lang="it-IT" sz="1500" dirty="0" smtClean="0"/>
              <a:t>= 10 a settimana per ufficio IAT </a:t>
            </a:r>
          </a:p>
          <a:p>
            <a:r>
              <a:rPr lang="it-IT" sz="1500" b="1" dirty="0" smtClean="0"/>
              <a:t>Periodo di somministrazione </a:t>
            </a:r>
            <a:r>
              <a:rPr lang="it-IT" sz="1500" dirty="0" smtClean="0"/>
              <a:t>= dal 1° luglio al 1° ottobre 2014 </a:t>
            </a:r>
          </a:p>
          <a:p>
            <a:r>
              <a:rPr lang="it-IT" sz="1500" b="1" dirty="0" smtClean="0"/>
              <a:t>Campione</a:t>
            </a:r>
            <a:r>
              <a:rPr lang="it-IT" sz="1500" dirty="0" smtClean="0"/>
              <a:t> = circa 9.500 interviste ad italiani e stranieri in tre mesi </a:t>
            </a:r>
          </a:p>
          <a:p>
            <a:r>
              <a:rPr lang="it-IT" sz="1500" b="1" dirty="0" smtClean="0"/>
              <a:t>Durata di compilazione del questionario </a:t>
            </a:r>
            <a:r>
              <a:rPr lang="it-IT" sz="1500" dirty="0" smtClean="0"/>
              <a:t>= 3 minuti</a:t>
            </a:r>
          </a:p>
          <a:p>
            <a:endParaRPr lang="it-IT" dirty="0" smtClean="0"/>
          </a:p>
          <a:p>
            <a:r>
              <a:rPr lang="it-IT" sz="1200" dirty="0" smtClean="0"/>
              <a:t>N.B. </a:t>
            </a:r>
            <a:r>
              <a:rPr lang="it-IT" sz="1200" i="1" dirty="0" smtClean="0"/>
              <a:t>la consistenza del campione, pur rappresentando lo 0,5% circa dell’</a:t>
            </a:r>
            <a:r>
              <a:rPr lang="it-IT" sz="1200" i="1" dirty="0" err="1" smtClean="0"/>
              <a:t>incoming</a:t>
            </a:r>
            <a:r>
              <a:rPr lang="it-IT" sz="1200" i="1" dirty="0" smtClean="0"/>
              <a:t> turistico complessivo in Puglia, consente di misurare trend e preferenze della domanda turistica. Le cifre ufficiali del turismo in Puglia confermano una ripartizione del campione composta per l’81% da italiani e per la restante parte da stranieri. Si suppone che tale distribuzione non sarà mantenuta nell’indagine in quanto l’auspicio è che si riesca ad intervistare il 60% di italiani e il 40% di stranieri (favorendo la somministrazione dei questionari a questi ultimi che con più frequenza rispetto agli italiani ricorrono agli uffici IAT regionali per ottenere informazioni di diversa natura).    </a:t>
            </a:r>
            <a:endParaRPr lang="it-IT" sz="1200" i="1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381744" y="4878486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u="sng" dirty="0" smtClean="0"/>
              <a:t>METODOLOGIA</a:t>
            </a:r>
            <a:endParaRPr lang="it-IT" sz="1800" u="sng" dirty="0"/>
          </a:p>
        </p:txBody>
      </p:sp>
      <p:sp>
        <p:nvSpPr>
          <p:cNvPr id="9" name="Rettangolo 8"/>
          <p:cNvSpPr/>
          <p:nvPr/>
        </p:nvSpPr>
        <p:spPr>
          <a:xfrm>
            <a:off x="321378" y="5517232"/>
            <a:ext cx="86431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/>
              <a:t>L’indagine è stata creata ad hoc attraverso la piattaforma web SURVEY MONKEY. Si tratta dunque di una rilevazione mediante interviste CAPI (Computer </a:t>
            </a:r>
            <a:r>
              <a:rPr lang="it-IT" sz="1400" dirty="0" err="1" smtClean="0"/>
              <a:t>Assisted</a:t>
            </a:r>
            <a:r>
              <a:rPr lang="it-IT" sz="1400" dirty="0" smtClean="0"/>
              <a:t> Personal </a:t>
            </a:r>
            <a:r>
              <a:rPr lang="it-IT" sz="1400" dirty="0" err="1" smtClean="0"/>
              <a:t>Interview</a:t>
            </a:r>
            <a:r>
              <a:rPr lang="it-IT" sz="1400" dirty="0" smtClean="0"/>
              <a:t>). </a:t>
            </a:r>
          </a:p>
          <a:p>
            <a:pPr algn="just"/>
            <a:r>
              <a:rPr lang="it-IT" sz="1400" dirty="0" smtClean="0"/>
              <a:t>Le informazioni raccolte verranno incrociate e verificate con le informazioni trasmesse dagli operatori turistici della regione per via telematica attraverso SPOT (Sistema Puglia per l’Osservatorio Turistico). 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55258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716112" y="762968"/>
            <a:ext cx="8320384" cy="3600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IL QUESTIONARIO </a:t>
            </a:r>
          </a:p>
          <a:p>
            <a:r>
              <a:rPr lang="it-IT" dirty="0" smtClean="0"/>
              <a:t>Prima sezione: </a:t>
            </a:r>
            <a:r>
              <a:rPr lang="it-IT" dirty="0"/>
              <a:t>T</a:t>
            </a:r>
            <a:r>
              <a:rPr lang="it-IT" dirty="0" smtClean="0"/>
              <a:t>ourist </a:t>
            </a:r>
            <a:r>
              <a:rPr lang="it-IT" dirty="0" err="1"/>
              <a:t>P</a:t>
            </a:r>
            <a:r>
              <a:rPr lang="it-IT" dirty="0" err="1" smtClean="0"/>
              <a:t>rofile</a:t>
            </a:r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6" name="Titolo 1"/>
          <p:cNvSpPr>
            <a:spLocks noGrp="1"/>
          </p:cNvSpPr>
          <p:nvPr>
            <p:ph type="body" sz="half" idx="2"/>
          </p:nvPr>
        </p:nvSpPr>
        <p:spPr>
          <a:xfrm>
            <a:off x="755576" y="1196752"/>
            <a:ext cx="7056139" cy="5256113"/>
          </a:xfrm>
        </p:spPr>
        <p:txBody>
          <a:bodyPr>
            <a:normAutofit fontScale="97500"/>
          </a:bodyPr>
          <a:lstStyle/>
          <a:p>
            <a:r>
              <a:rPr lang="it-IT" dirty="0" smtClean="0"/>
              <a:t>Le </a:t>
            </a:r>
            <a:r>
              <a:rPr lang="it-IT" dirty="0"/>
              <a:t>principali </a:t>
            </a:r>
            <a:r>
              <a:rPr lang="it-IT" b="1" dirty="0"/>
              <a:t>informazioni </a:t>
            </a:r>
            <a:r>
              <a:rPr lang="it-IT" b="1" dirty="0" smtClean="0"/>
              <a:t>turistico/demografiche </a:t>
            </a:r>
            <a:r>
              <a:rPr lang="it-IT" dirty="0" smtClean="0"/>
              <a:t>- </a:t>
            </a:r>
            <a:r>
              <a:rPr lang="it-IT" dirty="0"/>
              <a:t>con vari livelli di dettaglio - richieste al viaggiatore intervistato </a:t>
            </a:r>
            <a:r>
              <a:rPr lang="it-IT" dirty="0" smtClean="0"/>
              <a:t>riguardano:</a:t>
            </a:r>
          </a:p>
          <a:p>
            <a:endParaRPr lang="it-IT" dirty="0"/>
          </a:p>
          <a:p>
            <a:pPr marL="285750" indent="-285750">
              <a:spcBef>
                <a:spcPts val="800"/>
              </a:spcBef>
              <a:buFont typeface="Wingdings" pitchFamily="2" charset="2"/>
              <a:buChar char="Ø"/>
            </a:pPr>
            <a:r>
              <a:rPr lang="it-IT" dirty="0"/>
              <a:t>Sesso, età e </a:t>
            </a:r>
            <a:r>
              <a:rPr lang="it-IT" dirty="0" smtClean="0"/>
              <a:t>professione</a:t>
            </a:r>
          </a:p>
          <a:p>
            <a:pPr marL="285750" indent="-285750">
              <a:spcBef>
                <a:spcPts val="800"/>
              </a:spcBef>
              <a:buFont typeface="Wingdings" pitchFamily="2" charset="2"/>
              <a:buChar char="Ø"/>
            </a:pPr>
            <a:r>
              <a:rPr lang="it-IT" dirty="0" smtClean="0"/>
              <a:t>Residenza</a:t>
            </a:r>
            <a:endParaRPr lang="it-IT" dirty="0"/>
          </a:p>
          <a:p>
            <a:pPr marL="285750" indent="-285750">
              <a:spcBef>
                <a:spcPts val="800"/>
              </a:spcBef>
              <a:buFont typeface="Wingdings" pitchFamily="2" charset="2"/>
              <a:buChar char="Ø"/>
            </a:pPr>
            <a:r>
              <a:rPr lang="it-IT" dirty="0"/>
              <a:t>Mezzo di trasporto </a:t>
            </a:r>
            <a:r>
              <a:rPr lang="it-IT" dirty="0" smtClean="0"/>
              <a:t>utilizzato</a:t>
            </a:r>
            <a:endParaRPr lang="it-IT" dirty="0"/>
          </a:p>
          <a:p>
            <a:pPr marL="285750" indent="-285750">
              <a:spcBef>
                <a:spcPts val="800"/>
              </a:spcBef>
              <a:buFont typeface="Wingdings" pitchFamily="2" charset="2"/>
              <a:buChar char="Ø"/>
            </a:pPr>
            <a:r>
              <a:rPr lang="it-IT" dirty="0"/>
              <a:t>Motivo del viaggio </a:t>
            </a:r>
            <a:endParaRPr lang="it-IT" dirty="0" smtClean="0"/>
          </a:p>
          <a:p>
            <a:pPr marL="285750" indent="-285750">
              <a:spcBef>
                <a:spcPts val="800"/>
              </a:spcBef>
              <a:buFont typeface="Wingdings" pitchFamily="2" charset="2"/>
              <a:buChar char="Ø"/>
            </a:pPr>
            <a:r>
              <a:rPr lang="it-IT" dirty="0" smtClean="0"/>
              <a:t>Luogo </a:t>
            </a:r>
            <a:r>
              <a:rPr lang="it-IT" dirty="0"/>
              <a:t>visitato </a:t>
            </a:r>
            <a:endParaRPr lang="it-IT" dirty="0" smtClean="0"/>
          </a:p>
          <a:p>
            <a:pPr marL="285750" indent="-285750">
              <a:spcBef>
                <a:spcPts val="800"/>
              </a:spcBef>
              <a:buFont typeface="Wingdings" pitchFamily="2" charset="2"/>
              <a:buChar char="Ø"/>
            </a:pPr>
            <a:r>
              <a:rPr lang="it-IT" dirty="0" smtClean="0"/>
              <a:t>Durata del soggiorno</a:t>
            </a:r>
            <a:endParaRPr lang="it-IT" dirty="0"/>
          </a:p>
          <a:p>
            <a:pPr marL="285750" indent="-285750">
              <a:spcBef>
                <a:spcPts val="800"/>
              </a:spcBef>
              <a:buFont typeface="Wingdings" pitchFamily="2" charset="2"/>
              <a:buChar char="Ø"/>
            </a:pPr>
            <a:r>
              <a:rPr lang="it-IT" dirty="0"/>
              <a:t>Tipo di struttura ricettiva utilizzata</a:t>
            </a:r>
          </a:p>
          <a:p>
            <a:pPr marL="285750" indent="-285750">
              <a:spcBef>
                <a:spcPts val="800"/>
              </a:spcBef>
              <a:buFont typeface="Wingdings" pitchFamily="2" charset="2"/>
              <a:buChar char="Ø"/>
            </a:pPr>
            <a:r>
              <a:rPr lang="it-IT" dirty="0"/>
              <a:t>Organizzazione del viaggio </a:t>
            </a:r>
            <a:endParaRPr lang="it-IT" dirty="0" smtClean="0"/>
          </a:p>
          <a:p>
            <a:pPr marL="285750" indent="-285750">
              <a:spcBef>
                <a:spcPts val="800"/>
              </a:spcBef>
              <a:buFont typeface="Wingdings" pitchFamily="2" charset="2"/>
              <a:buChar char="Ø"/>
            </a:pPr>
            <a:r>
              <a:rPr lang="it-IT" dirty="0" smtClean="0"/>
              <a:t>Spesa complessiva, disaggregata </a:t>
            </a:r>
            <a:r>
              <a:rPr lang="it-IT" dirty="0"/>
              <a:t>per </a:t>
            </a:r>
            <a:r>
              <a:rPr lang="it-IT" dirty="0" smtClean="0"/>
              <a:t>alloggio</a:t>
            </a:r>
            <a:r>
              <a:rPr lang="it-IT" dirty="0"/>
              <a:t>, </a:t>
            </a:r>
            <a:r>
              <a:rPr lang="it-IT" dirty="0" smtClean="0"/>
              <a:t>vitto e </a:t>
            </a:r>
            <a:r>
              <a:rPr lang="it-IT" dirty="0"/>
              <a:t>altri </a:t>
            </a:r>
            <a:r>
              <a:rPr lang="it-IT" dirty="0" smtClean="0"/>
              <a:t>servizi</a:t>
            </a:r>
          </a:p>
          <a:p>
            <a:pPr marL="285750" indent="-285750">
              <a:spcBef>
                <a:spcPts val="800"/>
              </a:spcBef>
              <a:buFont typeface="Wingdings" pitchFamily="2" charset="2"/>
              <a:buChar char="Ø"/>
            </a:pPr>
            <a:r>
              <a:rPr lang="it-IT" dirty="0" smtClean="0"/>
              <a:t>Eventuali competitors </a:t>
            </a:r>
          </a:p>
          <a:p>
            <a:pPr marL="285750" indent="-285750">
              <a:spcBef>
                <a:spcPts val="800"/>
              </a:spcBef>
              <a:buFont typeface="Wingdings" pitchFamily="2" charset="2"/>
              <a:buChar char="Ø"/>
            </a:pPr>
            <a:r>
              <a:rPr lang="it-IT" dirty="0" smtClean="0"/>
              <a:t>Valutazione </a:t>
            </a:r>
            <a:r>
              <a:rPr lang="it-IT" dirty="0"/>
              <a:t>(gradimento) di vari aspetti del luogo </a:t>
            </a:r>
            <a:r>
              <a:rPr lang="it-IT" dirty="0" smtClean="0"/>
              <a:t>visitato</a:t>
            </a:r>
          </a:p>
          <a:p>
            <a:pPr marL="285750" indent="-285750">
              <a:spcBef>
                <a:spcPts val="800"/>
              </a:spcBef>
              <a:buFont typeface="Wingdings" pitchFamily="2" charset="2"/>
              <a:buChar char="Ø"/>
            </a:pPr>
            <a:r>
              <a:rPr lang="it-IT" dirty="0" err="1" smtClean="0"/>
              <a:t>Repeaters</a:t>
            </a:r>
            <a:r>
              <a:rPr lang="it-IT" dirty="0" smtClean="0"/>
              <a:t> e </a:t>
            </a:r>
            <a:r>
              <a:rPr lang="it-IT" dirty="0" err="1" smtClean="0"/>
              <a:t>Newcomers</a:t>
            </a:r>
            <a:r>
              <a:rPr lang="it-IT" dirty="0" smtClean="0"/>
              <a:t> (clientela fidelizzata e nuovi visitatori)</a:t>
            </a:r>
          </a:p>
          <a:p>
            <a:pPr marL="285750" indent="-285750">
              <a:spcBef>
                <a:spcPts val="800"/>
              </a:spcBef>
              <a:buFont typeface="Wingdings" pitchFamily="2" charset="2"/>
              <a:buChar char="Ø"/>
            </a:pPr>
            <a:r>
              <a:rPr lang="it-IT" dirty="0" smtClean="0"/>
              <a:t>Word of </a:t>
            </a:r>
            <a:r>
              <a:rPr lang="it-IT" dirty="0" err="1" smtClean="0"/>
              <a:t>mouth</a:t>
            </a:r>
            <a:r>
              <a:rPr lang="it-IT" dirty="0"/>
              <a:t> </a:t>
            </a:r>
            <a:r>
              <a:rPr lang="it-IT" dirty="0" smtClean="0"/>
              <a:t>– il passaparola con amici e parenti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033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11560" y="1340768"/>
            <a:ext cx="8136904" cy="4608512"/>
          </a:xfrm>
        </p:spPr>
        <p:txBody>
          <a:bodyPr>
            <a:normAutofit/>
          </a:bodyPr>
          <a:lstStyle/>
          <a:p>
            <a:r>
              <a:rPr lang="it-IT" dirty="0" smtClean="0"/>
              <a:t>Nella seconda parte si indagherà il gradimento e il ritorno di notorietà e immagine ipoteticamente generato dalle campagne di comunicazione dell’Agenzia sui mercati italiano e straniero. </a:t>
            </a:r>
          </a:p>
          <a:p>
            <a:endParaRPr lang="it-IT" dirty="0" smtClean="0"/>
          </a:p>
          <a:p>
            <a:r>
              <a:rPr lang="it-IT" dirty="0" smtClean="0"/>
              <a:t>Accederà a questa sezione del questionario solo chi come risposta cognitiva affermerà di aver notato/visto le campagne di comunicazione realizzate nelle principali città italiane ed estere. </a:t>
            </a:r>
          </a:p>
          <a:p>
            <a:endParaRPr lang="it-IT" dirty="0" smtClean="0"/>
          </a:p>
          <a:p>
            <a:r>
              <a:rPr lang="it-IT" dirty="0" smtClean="0"/>
              <a:t>Nello specifico, le domande puntano a misurare la brand </a:t>
            </a:r>
            <a:r>
              <a:rPr lang="it-IT" dirty="0" err="1" smtClean="0"/>
              <a:t>awareness</a:t>
            </a:r>
            <a:r>
              <a:rPr lang="it-IT" dirty="0" smtClean="0"/>
              <a:t> dell’internazionale </a:t>
            </a:r>
            <a:r>
              <a:rPr lang="it-IT" b="1" dirty="0" smtClean="0"/>
              <a:t>#</a:t>
            </a:r>
            <a:r>
              <a:rPr lang="it-IT" b="1" dirty="0" err="1" smtClean="0"/>
              <a:t>weareinpuglia</a:t>
            </a:r>
            <a:r>
              <a:rPr lang="it-IT" b="1" dirty="0" smtClean="0"/>
              <a:t> 2013 e 2014</a:t>
            </a:r>
            <a:r>
              <a:rPr lang="it-IT" dirty="0" smtClean="0"/>
              <a:t> e delle nazionali  </a:t>
            </a:r>
            <a:r>
              <a:rPr lang="it-IT" b="1" dirty="0" smtClean="0"/>
              <a:t>Week end in Puglia</a:t>
            </a:r>
            <a:r>
              <a:rPr lang="it-IT" dirty="0" smtClean="0"/>
              <a:t>, </a:t>
            </a:r>
            <a:r>
              <a:rPr lang="it-IT" b="1" dirty="0" smtClean="0"/>
              <a:t>Pasqua in Puglia, Gargano, Beni Unesco. </a:t>
            </a:r>
          </a:p>
          <a:p>
            <a:endParaRPr lang="it-IT" dirty="0"/>
          </a:p>
          <a:p>
            <a:r>
              <a:rPr lang="it-IT" dirty="0" smtClean="0"/>
              <a:t>Per poter favorire la risposta cognitiva dell’intervistato ad ogni IAT verrà fornito un kit immagini da sottoporre al turista per favorirne il ricordo. </a:t>
            </a:r>
          </a:p>
          <a:p>
            <a:endParaRPr lang="it-IT" dirty="0" smtClean="0"/>
          </a:p>
          <a:p>
            <a:r>
              <a:rPr lang="it-IT" dirty="0" smtClean="0"/>
              <a:t>Oltre alla risposta cognitiva le domande puntano a misurare la risposta affettiva, intesa come impatto delle azioni di promozione sulla percezione degli attributi e sulle preferenze accordate al prodotto turistico Puglia, e la risposta comportamentale, intesa come determinante ultima per la scelta d’acquisto. </a:t>
            </a:r>
            <a:endParaRPr lang="it-IT" dirty="0"/>
          </a:p>
          <a:p>
            <a:endParaRPr lang="it-IT" dirty="0" smtClean="0"/>
          </a:p>
        </p:txBody>
      </p:sp>
      <p:sp>
        <p:nvSpPr>
          <p:cNvPr id="5" name="Titolo 1"/>
          <p:cNvSpPr txBox="1">
            <a:spLocks noGrp="1"/>
          </p:cNvSpPr>
          <p:nvPr>
            <p:ph type="title"/>
          </p:nvPr>
        </p:nvSpPr>
        <p:spPr>
          <a:xfrm>
            <a:off x="576064" y="341982"/>
            <a:ext cx="889248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(Seconda sezione): </a:t>
            </a:r>
            <a:r>
              <a:rPr lang="it-IT" dirty="0" err="1" smtClean="0"/>
              <a:t>Awareness</a:t>
            </a:r>
            <a:r>
              <a:rPr lang="it-IT" dirty="0" smtClean="0"/>
              <a:t> &amp; </a:t>
            </a:r>
            <a:r>
              <a:rPr lang="it-IT" dirty="0" err="1" smtClean="0"/>
              <a:t>Effectiveness</a:t>
            </a:r>
            <a:r>
              <a:rPr lang="it-IT" dirty="0"/>
              <a:t> </a:t>
            </a:r>
            <a:r>
              <a:rPr lang="it-IT" dirty="0" smtClean="0"/>
              <a:t>of </a:t>
            </a:r>
            <a:r>
              <a:rPr lang="it-IT" dirty="0" err="1" smtClean="0"/>
              <a:t>communication</a:t>
            </a:r>
            <a:r>
              <a:rPr lang="it-I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523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826412" y="25237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5122" name="Picture 2" descr="C:\Users\utente\Documents\PP\Creatività\#WeAreInPuglia BIS\LAYOUT DEF\JPG-WAIP-Clean\JPG-WAIP-Clean\PugliacreativitàCLEAN2014_HR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300" y="3596386"/>
            <a:ext cx="4245908" cy="300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9" t="7765" r="32108" b="3949"/>
          <a:stretch/>
        </p:blipFill>
        <p:spPr bwMode="auto">
          <a:xfrm>
            <a:off x="1245019" y="476672"/>
            <a:ext cx="1872208" cy="269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4" t="7899" r="30614" b="4152"/>
          <a:stretch/>
        </p:blipFill>
        <p:spPr bwMode="auto">
          <a:xfrm>
            <a:off x="3326603" y="476672"/>
            <a:ext cx="2054943" cy="269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4" t="10128" r="31444" b="6145"/>
          <a:stretch/>
        </p:blipFill>
        <p:spPr bwMode="auto">
          <a:xfrm>
            <a:off x="5567979" y="476672"/>
            <a:ext cx="2028357" cy="269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2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(Terza sezione): </a:t>
            </a:r>
            <a:r>
              <a:rPr lang="it-IT" b="0" dirty="0"/>
              <a:t> </a:t>
            </a:r>
            <a:r>
              <a:rPr lang="it-IT" dirty="0" smtClean="0"/>
              <a:t>IAT </a:t>
            </a:r>
            <a:r>
              <a:rPr lang="it-IT" dirty="0" err="1" smtClean="0"/>
              <a:t>Customer</a:t>
            </a:r>
            <a:r>
              <a:rPr lang="it-IT" dirty="0" smtClean="0"/>
              <a:t> </a:t>
            </a:r>
            <a:r>
              <a:rPr lang="it-IT" dirty="0" err="1" smtClean="0"/>
              <a:t>Satisfaction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67544" y="1556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34864" y="1267520"/>
            <a:ext cx="8373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Infine, al turista verrà richiesto di indicare il proprio parere sulla qualità dei servizi offerti dall’ufficio di Informazione e Accoglienza Turistica in termini di disponibilità e chiarezza  dei materiali, di visibilità del luogo e di professionalità degli operatori addetti all’accoglienza.   </a:t>
            </a:r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39552" y="245496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MODALITA’ DI SOMMINISTRAZIONE E INSERIMENTO  DEI QUESTIONARI</a:t>
            </a:r>
            <a:endParaRPr lang="it-IT" dirty="0"/>
          </a:p>
        </p:txBody>
      </p:sp>
      <p:cxnSp>
        <p:nvCxnSpPr>
          <p:cNvPr id="8" name="Connettore 2 7"/>
          <p:cNvCxnSpPr/>
          <p:nvPr/>
        </p:nvCxnSpPr>
        <p:spPr>
          <a:xfrm flipH="1">
            <a:off x="2190139" y="3717032"/>
            <a:ext cx="1440160" cy="7200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5004048" y="3717032"/>
            <a:ext cx="1512168" cy="7200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179512" y="4653136"/>
            <a:ext cx="3960440" cy="203132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Attraverso cartaceo e successivamente con inserimento on line con accesso da </a:t>
            </a:r>
          </a:p>
          <a:p>
            <a:r>
              <a:rPr lang="it-IT" dirty="0" smtClean="0">
                <a:hlinkClick r:id="rId2"/>
              </a:rPr>
              <a:t>https://pugliaexperience.eu</a:t>
            </a:r>
            <a:endParaRPr lang="it-IT" dirty="0" smtClean="0"/>
          </a:p>
          <a:p>
            <a:r>
              <a:rPr lang="it-IT" dirty="0" smtClean="0"/>
              <a:t>N.B. E’ possibile stampare il questionario creato in due versioni: italiani e stranieri. Il questionario andrà stampato in modalità carta/fronte-retro.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582344" y="4653135"/>
            <a:ext cx="4382144" cy="120032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</a:lstStyle>
          <a:p>
            <a:r>
              <a:rPr lang="it-IT" dirty="0"/>
              <a:t>Direttamente on line face to face con l’intervistato compilando il questionario da</a:t>
            </a:r>
          </a:p>
          <a:p>
            <a:r>
              <a:rPr lang="it-IT" dirty="0" smtClean="0"/>
              <a:t>https://pugliaexperience.eu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260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1216" y="188640"/>
            <a:ext cx="7859216" cy="41805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Alcune note tecniche importanti 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67544" y="76470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1) Ad ogni inserimento di questionario indicare l’ufficio IAT di competenza cliccando sul menù a tendina corrispondente alla provincia di appartenenza   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340768"/>
            <a:ext cx="8280920" cy="193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31540" y="325724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2) L’accesso alla seconda sezione </a:t>
            </a:r>
            <a:r>
              <a:rPr lang="it-IT" dirty="0" err="1" smtClean="0"/>
              <a:t>Awareness</a:t>
            </a:r>
            <a:r>
              <a:rPr lang="it-IT" dirty="0" smtClean="0"/>
              <a:t> &amp; </a:t>
            </a:r>
            <a:r>
              <a:rPr lang="it-IT" dirty="0" err="1" smtClean="0"/>
              <a:t>Effectiveness</a:t>
            </a:r>
            <a:r>
              <a:rPr lang="it-IT" dirty="0" smtClean="0"/>
              <a:t> of </a:t>
            </a:r>
            <a:r>
              <a:rPr lang="it-IT" dirty="0" err="1" smtClean="0"/>
              <a:t>communication</a:t>
            </a:r>
            <a:r>
              <a:rPr lang="it-IT" dirty="0" smtClean="0"/>
              <a:t> è condizionata dalla risposta alla domanda 25 </a:t>
            </a: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05" y="3887382"/>
            <a:ext cx="8385389" cy="134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55807" y="5517232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Per procedere bisognerà indicare nuovamente la provenienza del turista in quanto la sezione è suddivisa in domande per italiani o per stranieri. 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6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745232" y="418654"/>
            <a:ext cx="7859216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ASSISTENZA PER LA COMPILAZIONE DEL QUESTIONARIO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835696" y="1220559"/>
            <a:ext cx="5872432" cy="120032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</a:p>
          <a:p>
            <a:r>
              <a:rPr lang="it-IT" dirty="0" smtClean="0"/>
              <a:t>Mara Maggiore </a:t>
            </a:r>
          </a:p>
          <a:p>
            <a:r>
              <a:rPr lang="it-IT" dirty="0" smtClean="0"/>
              <a:t>Osservatorio e </a:t>
            </a:r>
            <a:r>
              <a:rPr lang="it-IT" dirty="0" err="1" smtClean="0"/>
              <a:t>Destination</a:t>
            </a:r>
            <a:r>
              <a:rPr lang="it-IT" dirty="0" smtClean="0"/>
              <a:t> Audit Pugliapromozione</a:t>
            </a:r>
          </a:p>
          <a:p>
            <a:r>
              <a:rPr lang="it-IT" dirty="0" smtClean="0">
                <a:hlinkClick r:id="rId2"/>
              </a:rPr>
              <a:t>m.maggiore@viaggiareinpuglia.it</a:t>
            </a:r>
            <a:endParaRPr lang="it-IT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2987824" y="2691573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Grazie per la collaborazione!</a:t>
            </a:r>
            <a:endParaRPr lang="it-IT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01008"/>
            <a:ext cx="2592288" cy="259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69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6770</TotalTime>
  <Words>770</Words>
  <Application>Microsoft Office PowerPoint</Application>
  <PresentationFormat>Presentazione su schermo (4:3)</PresentationFormat>
  <Paragraphs>68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OBIETTIVI </vt:lpstr>
      <vt:lpstr>Presentazione standard di PowerPoint</vt:lpstr>
      <vt:lpstr>(Seconda sezione): Awareness &amp; Effectiveness of communication </vt:lpstr>
      <vt:lpstr>Presentazione standard di PowerPoint</vt:lpstr>
      <vt:lpstr>(Terza sezione):  IAT Customer Satisfaction </vt:lpstr>
      <vt:lpstr>Alcune note tecniche importanti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Indagine IAT 2014</dc:title>
  <dc:creator>Utente00</dc:creator>
  <cp:lastModifiedBy>Utente00</cp:lastModifiedBy>
  <cp:revision>25</cp:revision>
  <cp:lastPrinted>2014-06-25T15:11:56Z</cp:lastPrinted>
  <dcterms:created xsi:type="dcterms:W3CDTF">2014-06-20T09:36:05Z</dcterms:created>
  <dcterms:modified xsi:type="dcterms:W3CDTF">2014-07-03T07:54:51Z</dcterms:modified>
</cp:coreProperties>
</file>